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media/image5.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9144000" cy="5715000" type="screen16x10"/>
  <p:notesSz cx="9144000" cy="5715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28" d="100"/>
          <a:sy n="128" d="100"/>
        </p:scale>
        <p:origin x="1134" y="12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jpeg>
</file>

<file path=ppt/media/image2.jpg>
</file>

<file path=ppt/media/image3.png>
</file>

<file path=ppt/media/image4.png>
</file>

<file path=ppt/media/image5.jp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57783" y="591057"/>
            <a:ext cx="2808604" cy="330834"/>
          </a:xfrm>
          <a:prstGeom prst="rect">
            <a:avLst/>
          </a:prstGeom>
        </p:spPr>
        <p:txBody>
          <a:bodyPr wrap="square" lIns="0" tIns="0" rIns="0" bIns="0">
            <a:spAutoFit/>
          </a:bodyPr>
          <a:lstStyle>
            <a:lvl1pPr>
              <a:defRPr sz="2000" b="1" i="0">
                <a:solidFill>
                  <a:srgbClr val="0D1D5F"/>
                </a:solidFill>
                <a:latin typeface="Arial"/>
                <a:cs typeface="Arial"/>
              </a:defRPr>
            </a:lvl1pPr>
          </a:lstStyle>
          <a:p>
            <a:endParaRPr/>
          </a:p>
        </p:txBody>
      </p:sp>
      <p:sp>
        <p:nvSpPr>
          <p:cNvPr id="3" name="Holder 3"/>
          <p:cNvSpPr>
            <a:spLocks noGrp="1"/>
          </p:cNvSpPr>
          <p:nvPr>
            <p:ph type="subTitle" idx="4"/>
          </p:nvPr>
        </p:nvSpPr>
        <p:spPr>
          <a:xfrm>
            <a:off x="1371600" y="3200400"/>
            <a:ext cx="6400800" cy="1428750"/>
          </a:xfrm>
          <a:prstGeom prst="rect">
            <a:avLst/>
          </a:prstGeom>
        </p:spPr>
        <p:txBody>
          <a:bodyPr wrap="square" lIns="0" tIns="0" rIns="0" bIns="0">
            <a:spAutoFit/>
          </a:bodyPr>
          <a:lstStyle>
            <a:lvl1pPr>
              <a:defRPr sz="1800" b="0" i="0">
                <a:solidFill>
                  <a:srgbClr val="0E1541"/>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7/8/2025</a:t>
            </a:fld>
            <a:endParaRPr lang="en-US" dirty="0"/>
          </a:p>
        </p:txBody>
      </p:sp>
      <p:sp>
        <p:nvSpPr>
          <p:cNvPr id="6" name="Holder 6"/>
          <p:cNvSpPr>
            <a:spLocks noGrp="1"/>
          </p:cNvSpPr>
          <p:nvPr>
            <p:ph type="sldNum" sz="quarter" idx="7"/>
          </p:nvPr>
        </p:nvSpPr>
        <p:spPr/>
        <p:txBody>
          <a:bodyPr lIns="0" tIns="0" rIns="0" bIns="0"/>
          <a:lstStyle>
            <a:lvl1pPr>
              <a:defRPr sz="800" b="0" i="0">
                <a:solidFill>
                  <a:srgbClr val="0E1541"/>
                </a:solidFill>
                <a:latin typeface="Calibri"/>
                <a:cs typeface="Calibri"/>
              </a:defRPr>
            </a:lvl1pPr>
          </a:lstStyle>
          <a:p>
            <a:pPr marL="89535">
              <a:lnSpc>
                <a:spcPts val="865"/>
              </a:lnSpc>
            </a:pPr>
            <a:fld id="{81D60167-4931-47E6-BA6A-407CBD079E47}" type="slidenum">
              <a:rPr spc="-50" dirty="0"/>
              <a:t>‹#›</a:t>
            </a:fld>
            <a:endParaRPr spc="-5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00" b="1" i="0">
                <a:solidFill>
                  <a:srgbClr val="0D1D5F"/>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1800" b="0" i="0">
                <a:solidFill>
                  <a:srgbClr val="0E1541"/>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7/8/2025</a:t>
            </a:fld>
            <a:endParaRPr lang="en-US" dirty="0"/>
          </a:p>
        </p:txBody>
      </p:sp>
      <p:sp>
        <p:nvSpPr>
          <p:cNvPr id="6" name="Holder 6"/>
          <p:cNvSpPr>
            <a:spLocks noGrp="1"/>
          </p:cNvSpPr>
          <p:nvPr>
            <p:ph type="sldNum" sz="quarter" idx="7"/>
          </p:nvPr>
        </p:nvSpPr>
        <p:spPr/>
        <p:txBody>
          <a:bodyPr lIns="0" tIns="0" rIns="0" bIns="0"/>
          <a:lstStyle>
            <a:lvl1pPr>
              <a:defRPr sz="800" b="0" i="0">
                <a:solidFill>
                  <a:srgbClr val="0E1541"/>
                </a:solidFill>
                <a:latin typeface="Calibri"/>
                <a:cs typeface="Calibri"/>
              </a:defRPr>
            </a:lvl1pPr>
          </a:lstStyle>
          <a:p>
            <a:pPr marL="89535">
              <a:lnSpc>
                <a:spcPts val="865"/>
              </a:lnSpc>
            </a:pPr>
            <a:fld id="{81D60167-4931-47E6-BA6A-407CBD079E47}" type="slidenum">
              <a:rPr spc="-50" dirty="0"/>
              <a:t>‹#›</a:t>
            </a:fld>
            <a:endParaRPr spc="-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00" b="1" i="0">
                <a:solidFill>
                  <a:srgbClr val="0D1D5F"/>
                </a:solidFill>
                <a:latin typeface="Arial"/>
                <a:cs typeface="Arial"/>
              </a:defRPr>
            </a:lvl1pPr>
          </a:lstStyle>
          <a:p>
            <a:endParaRPr/>
          </a:p>
        </p:txBody>
      </p:sp>
      <p:sp>
        <p:nvSpPr>
          <p:cNvPr id="3" name="Holder 3"/>
          <p:cNvSpPr>
            <a:spLocks noGrp="1"/>
          </p:cNvSpPr>
          <p:nvPr>
            <p:ph sz="half" idx="2"/>
          </p:nvPr>
        </p:nvSpPr>
        <p:spPr>
          <a:xfrm>
            <a:off x="912266" y="1705495"/>
            <a:ext cx="3916679" cy="378587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sz="half" idx="3"/>
          </p:nvPr>
        </p:nvSpPr>
        <p:spPr>
          <a:xfrm>
            <a:off x="4709160" y="1314450"/>
            <a:ext cx="3977640" cy="377190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7/8/2025</a:t>
            </a:fld>
            <a:endParaRPr lang="en-US" dirty="0"/>
          </a:p>
        </p:txBody>
      </p:sp>
      <p:sp>
        <p:nvSpPr>
          <p:cNvPr id="7" name="Holder 7"/>
          <p:cNvSpPr>
            <a:spLocks noGrp="1"/>
          </p:cNvSpPr>
          <p:nvPr>
            <p:ph type="sldNum" sz="quarter" idx="7"/>
          </p:nvPr>
        </p:nvSpPr>
        <p:spPr/>
        <p:txBody>
          <a:bodyPr lIns="0" tIns="0" rIns="0" bIns="0"/>
          <a:lstStyle>
            <a:lvl1pPr>
              <a:defRPr sz="800" b="0" i="0">
                <a:solidFill>
                  <a:srgbClr val="0E1541"/>
                </a:solidFill>
                <a:latin typeface="Calibri"/>
                <a:cs typeface="Calibri"/>
              </a:defRPr>
            </a:lvl1pPr>
          </a:lstStyle>
          <a:p>
            <a:pPr marL="89535">
              <a:lnSpc>
                <a:spcPts val="865"/>
              </a:lnSpc>
            </a:pPr>
            <a:fld id="{81D60167-4931-47E6-BA6A-407CBD079E47}" type="slidenum">
              <a:rPr spc="-50" dirty="0"/>
              <a:t>‹#›</a:t>
            </a:fld>
            <a:endParaRPr spc="-5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000" b="1" i="0">
                <a:solidFill>
                  <a:srgbClr val="0D1D5F"/>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7/8/2025</a:t>
            </a:fld>
            <a:endParaRPr lang="en-US" dirty="0"/>
          </a:p>
        </p:txBody>
      </p:sp>
      <p:sp>
        <p:nvSpPr>
          <p:cNvPr id="5" name="Holder 5"/>
          <p:cNvSpPr>
            <a:spLocks noGrp="1"/>
          </p:cNvSpPr>
          <p:nvPr>
            <p:ph type="sldNum" sz="quarter" idx="7"/>
          </p:nvPr>
        </p:nvSpPr>
        <p:spPr/>
        <p:txBody>
          <a:bodyPr lIns="0" tIns="0" rIns="0" bIns="0"/>
          <a:lstStyle>
            <a:lvl1pPr>
              <a:defRPr sz="800" b="0" i="0">
                <a:solidFill>
                  <a:srgbClr val="0E1541"/>
                </a:solidFill>
                <a:latin typeface="Calibri"/>
                <a:cs typeface="Calibri"/>
              </a:defRPr>
            </a:lvl1pPr>
          </a:lstStyle>
          <a:p>
            <a:pPr marL="89535">
              <a:lnSpc>
                <a:spcPts val="865"/>
              </a:lnSpc>
            </a:pPr>
            <a:fld id="{81D60167-4931-47E6-BA6A-407CBD079E47}" type="slidenum">
              <a:rPr spc="-50" dirty="0"/>
              <a:t>‹#›</a:t>
            </a:fld>
            <a:endParaRPr spc="-5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7/8/2025</a:t>
            </a:fld>
            <a:endParaRPr lang="en-US" dirty="0"/>
          </a:p>
        </p:txBody>
      </p:sp>
      <p:sp>
        <p:nvSpPr>
          <p:cNvPr id="4" name="Holder 4"/>
          <p:cNvSpPr>
            <a:spLocks noGrp="1"/>
          </p:cNvSpPr>
          <p:nvPr>
            <p:ph type="sldNum" sz="quarter" idx="7"/>
          </p:nvPr>
        </p:nvSpPr>
        <p:spPr/>
        <p:txBody>
          <a:bodyPr lIns="0" tIns="0" rIns="0" bIns="0"/>
          <a:lstStyle>
            <a:lvl1pPr>
              <a:defRPr sz="800" b="0" i="0">
                <a:solidFill>
                  <a:srgbClr val="0E1541"/>
                </a:solidFill>
                <a:latin typeface="Calibri"/>
                <a:cs typeface="Calibri"/>
              </a:defRPr>
            </a:lvl1pPr>
          </a:lstStyle>
          <a:p>
            <a:pPr marL="89535">
              <a:lnSpc>
                <a:spcPts val="865"/>
              </a:lnSpc>
            </a:pPr>
            <a:fld id="{81D60167-4931-47E6-BA6A-407CBD079E47}" type="slidenum">
              <a:rPr spc="-50" dirty="0"/>
              <a:t>‹#›</a:t>
            </a:fld>
            <a:endParaRPr spc="-5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178816" y="100200"/>
            <a:ext cx="636254" cy="250373"/>
          </a:xfrm>
          <a:prstGeom prst="rect">
            <a:avLst/>
          </a:prstGeom>
        </p:spPr>
      </p:pic>
      <p:sp>
        <p:nvSpPr>
          <p:cNvPr id="17" name="bg object 17"/>
          <p:cNvSpPr/>
          <p:nvPr/>
        </p:nvSpPr>
        <p:spPr>
          <a:xfrm>
            <a:off x="808139" y="0"/>
            <a:ext cx="8336280" cy="450850"/>
          </a:xfrm>
          <a:custGeom>
            <a:avLst/>
            <a:gdLst/>
            <a:ahLst/>
            <a:cxnLst/>
            <a:rect l="l" t="t" r="r" b="b"/>
            <a:pathLst>
              <a:path w="8336280" h="450850">
                <a:moveTo>
                  <a:pt x="8335848" y="50"/>
                </a:moveTo>
                <a:lnTo>
                  <a:pt x="538035" y="50"/>
                </a:lnTo>
                <a:lnTo>
                  <a:pt x="0" y="0"/>
                </a:lnTo>
                <a:lnTo>
                  <a:pt x="148374" y="450723"/>
                </a:lnTo>
                <a:lnTo>
                  <a:pt x="264744" y="450723"/>
                </a:lnTo>
                <a:lnTo>
                  <a:pt x="389674" y="450723"/>
                </a:lnTo>
                <a:lnTo>
                  <a:pt x="8335848" y="450723"/>
                </a:lnTo>
                <a:lnTo>
                  <a:pt x="8335848" y="50"/>
                </a:lnTo>
                <a:close/>
              </a:path>
            </a:pathLst>
          </a:custGeom>
          <a:solidFill>
            <a:srgbClr val="C5CADD"/>
          </a:solidFill>
        </p:spPr>
        <p:txBody>
          <a:bodyPr wrap="square" lIns="0" tIns="0" rIns="0" bIns="0" rtlCol="0"/>
          <a:lstStyle/>
          <a:p>
            <a:endParaRPr dirty="0"/>
          </a:p>
        </p:txBody>
      </p:sp>
      <p:sp>
        <p:nvSpPr>
          <p:cNvPr id="2" name="Holder 2"/>
          <p:cNvSpPr>
            <a:spLocks noGrp="1"/>
          </p:cNvSpPr>
          <p:nvPr>
            <p:ph type="title"/>
          </p:nvPr>
        </p:nvSpPr>
        <p:spPr>
          <a:xfrm>
            <a:off x="569163" y="588009"/>
            <a:ext cx="6790689" cy="424815"/>
          </a:xfrm>
          <a:prstGeom prst="rect">
            <a:avLst/>
          </a:prstGeom>
        </p:spPr>
        <p:txBody>
          <a:bodyPr wrap="square" lIns="0" tIns="0" rIns="0" bIns="0">
            <a:spAutoFit/>
          </a:bodyPr>
          <a:lstStyle>
            <a:lvl1pPr>
              <a:defRPr sz="2000" b="1" i="0">
                <a:solidFill>
                  <a:srgbClr val="0D1D5F"/>
                </a:solidFill>
                <a:latin typeface="Arial"/>
                <a:cs typeface="Arial"/>
              </a:defRPr>
            </a:lvl1pPr>
          </a:lstStyle>
          <a:p>
            <a:endParaRPr/>
          </a:p>
        </p:txBody>
      </p:sp>
      <p:sp>
        <p:nvSpPr>
          <p:cNvPr id="3" name="Holder 3"/>
          <p:cNvSpPr>
            <a:spLocks noGrp="1"/>
          </p:cNvSpPr>
          <p:nvPr>
            <p:ph type="body" idx="1"/>
          </p:nvPr>
        </p:nvSpPr>
        <p:spPr>
          <a:xfrm>
            <a:off x="957783" y="1190685"/>
            <a:ext cx="5001260" cy="1306830"/>
          </a:xfrm>
          <a:prstGeom prst="rect">
            <a:avLst/>
          </a:prstGeom>
        </p:spPr>
        <p:txBody>
          <a:bodyPr wrap="square" lIns="0" tIns="0" rIns="0" bIns="0">
            <a:spAutoFit/>
          </a:bodyPr>
          <a:lstStyle>
            <a:lvl1pPr>
              <a:defRPr sz="1800" b="0" i="0">
                <a:solidFill>
                  <a:srgbClr val="0E1541"/>
                </a:solidFill>
                <a:latin typeface="Calibri"/>
                <a:cs typeface="Calibri"/>
              </a:defRPr>
            </a:lvl1pPr>
          </a:lstStyle>
          <a:p>
            <a:endParaRPr/>
          </a:p>
        </p:txBody>
      </p:sp>
      <p:sp>
        <p:nvSpPr>
          <p:cNvPr id="4" name="Holder 4"/>
          <p:cNvSpPr>
            <a:spLocks noGrp="1"/>
          </p:cNvSpPr>
          <p:nvPr>
            <p:ph type="ftr" sz="quarter" idx="5"/>
          </p:nvPr>
        </p:nvSpPr>
        <p:spPr>
          <a:xfrm>
            <a:off x="3108960" y="5314950"/>
            <a:ext cx="2926080" cy="285750"/>
          </a:xfrm>
          <a:prstGeom prst="rect">
            <a:avLst/>
          </a:prstGeom>
        </p:spPr>
        <p:txBody>
          <a:bodyPr wrap="square" lIns="0" tIns="0" rIns="0" bIns="0">
            <a:spAutoFit/>
          </a:bodyPr>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a:xfrm>
            <a:off x="457200" y="5314950"/>
            <a:ext cx="2103120" cy="2857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7/8/2025</a:t>
            </a:fld>
            <a:endParaRPr lang="en-US" dirty="0"/>
          </a:p>
        </p:txBody>
      </p:sp>
      <p:sp>
        <p:nvSpPr>
          <p:cNvPr id="6" name="Holder 6"/>
          <p:cNvSpPr>
            <a:spLocks noGrp="1"/>
          </p:cNvSpPr>
          <p:nvPr>
            <p:ph type="sldNum" sz="quarter" idx="7"/>
          </p:nvPr>
        </p:nvSpPr>
        <p:spPr>
          <a:xfrm>
            <a:off x="8546338" y="5451068"/>
            <a:ext cx="193040" cy="127635"/>
          </a:xfrm>
          <a:prstGeom prst="rect">
            <a:avLst/>
          </a:prstGeom>
        </p:spPr>
        <p:txBody>
          <a:bodyPr wrap="square" lIns="0" tIns="0" rIns="0" bIns="0">
            <a:spAutoFit/>
          </a:bodyPr>
          <a:lstStyle>
            <a:lvl1pPr>
              <a:defRPr sz="800" b="0" i="0">
                <a:solidFill>
                  <a:srgbClr val="0E1541"/>
                </a:solidFill>
                <a:latin typeface="Calibri"/>
                <a:cs typeface="Calibri"/>
              </a:defRPr>
            </a:lvl1pPr>
          </a:lstStyle>
          <a:p>
            <a:pPr marL="89535">
              <a:lnSpc>
                <a:spcPts val="865"/>
              </a:lnSpc>
            </a:pPr>
            <a:fld id="{81D60167-4931-47E6-BA6A-407CBD079E47}" type="slidenum">
              <a:rPr spc="-50" dirty="0"/>
              <a:t>‹#›</a:t>
            </a:fld>
            <a:endParaRPr spc="-5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9144000" cy="5715000"/>
          </a:xfrm>
          <a:prstGeom prst="rect">
            <a:avLst/>
          </a:prstGeom>
        </p:spPr>
      </p:pic>
      <p:sp>
        <p:nvSpPr>
          <p:cNvPr id="3" name="object 3"/>
          <p:cNvSpPr txBox="1">
            <a:spLocks noGrp="1"/>
          </p:cNvSpPr>
          <p:nvPr>
            <p:ph type="title"/>
          </p:nvPr>
        </p:nvSpPr>
        <p:spPr>
          <a:xfrm>
            <a:off x="304290" y="1859026"/>
            <a:ext cx="5867909" cy="751488"/>
          </a:xfrm>
          <a:prstGeom prst="rect">
            <a:avLst/>
          </a:prstGeom>
        </p:spPr>
        <p:txBody>
          <a:bodyPr vert="horz" wrap="square" lIns="0" tIns="12700" rIns="0" bIns="0" rtlCol="0">
            <a:spAutoFit/>
          </a:bodyPr>
          <a:lstStyle/>
          <a:p>
            <a:pPr marL="12700" marR="5080">
              <a:lnSpc>
                <a:spcPct val="100000"/>
              </a:lnSpc>
              <a:spcBef>
                <a:spcPts val="100"/>
              </a:spcBef>
            </a:pPr>
            <a:r>
              <a:rPr lang="en-US" sz="2400" dirty="0">
                <a:latin typeface="Calibri"/>
                <a:cs typeface="Calibri"/>
              </a:rPr>
              <a:t>ELLSSA 2025 Issue Pitch</a:t>
            </a:r>
            <a:br>
              <a:rPr lang="en-US" sz="2400" dirty="0">
                <a:latin typeface="Calibri"/>
                <a:cs typeface="Calibri"/>
              </a:rPr>
            </a:br>
            <a:r>
              <a:rPr lang="en-US" sz="2400" dirty="0">
                <a:latin typeface="Calibri"/>
                <a:cs typeface="Calibri"/>
              </a:rPr>
              <a:t>(To increase library footfall at MDIS@Changi)</a:t>
            </a:r>
            <a:endParaRPr sz="2400" dirty="0">
              <a:latin typeface="Calibri"/>
              <a:cs typeface="Calibri"/>
            </a:endParaRPr>
          </a:p>
        </p:txBody>
      </p:sp>
      <p:sp>
        <p:nvSpPr>
          <p:cNvPr id="4" name="object 4"/>
          <p:cNvSpPr txBox="1"/>
          <p:nvPr/>
        </p:nvSpPr>
        <p:spPr>
          <a:xfrm>
            <a:off x="304290" y="2727567"/>
            <a:ext cx="3810509" cy="902810"/>
          </a:xfrm>
          <a:prstGeom prst="rect">
            <a:avLst/>
          </a:prstGeom>
        </p:spPr>
        <p:txBody>
          <a:bodyPr vert="horz" wrap="square" lIns="0" tIns="129539" rIns="0" bIns="0" rtlCol="0">
            <a:spAutoFit/>
          </a:bodyPr>
          <a:lstStyle/>
          <a:p>
            <a:pPr marL="12700">
              <a:lnSpc>
                <a:spcPct val="100000"/>
              </a:lnSpc>
              <a:spcBef>
                <a:spcPts val="1019"/>
              </a:spcBef>
            </a:pPr>
            <a:r>
              <a:rPr lang="en-US" sz="1600" dirty="0">
                <a:solidFill>
                  <a:srgbClr val="0D1D5F"/>
                </a:solidFill>
                <a:latin typeface="Arial"/>
                <a:cs typeface="Arial"/>
              </a:rPr>
              <a:t>WONG Chee Keong, Benjamin</a:t>
            </a:r>
            <a:endParaRPr sz="1600" dirty="0">
              <a:latin typeface="Arial"/>
              <a:cs typeface="Arial"/>
            </a:endParaRPr>
          </a:p>
          <a:p>
            <a:pPr marL="12700" marR="5080">
              <a:lnSpc>
                <a:spcPts val="1639"/>
              </a:lnSpc>
              <a:spcBef>
                <a:spcPts val="905"/>
              </a:spcBef>
            </a:pPr>
            <a:r>
              <a:rPr lang="en-US" sz="1400" dirty="0">
                <a:solidFill>
                  <a:srgbClr val="0D1D5F"/>
                </a:solidFill>
                <a:latin typeface="Arial"/>
                <a:cs typeface="Arial"/>
              </a:rPr>
              <a:t>Library Executive, Management Development Institute of Singapore (MDIS)</a:t>
            </a:r>
            <a:endParaRPr sz="1400" dirty="0">
              <a:latin typeface="Arial"/>
              <a:cs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477F9-B86D-0FD5-601E-FCAC22AD2339}"/>
              </a:ext>
            </a:extLst>
          </p:cNvPr>
          <p:cNvSpPr>
            <a:spLocks noGrp="1"/>
          </p:cNvSpPr>
          <p:nvPr>
            <p:ph type="title"/>
          </p:nvPr>
        </p:nvSpPr>
        <p:spPr>
          <a:xfrm>
            <a:off x="569163" y="588009"/>
            <a:ext cx="6790689" cy="307777"/>
          </a:xfrm>
        </p:spPr>
        <p:txBody>
          <a:bodyPr/>
          <a:lstStyle/>
          <a:p>
            <a:pPr algn="ctr"/>
            <a:r>
              <a:rPr lang="en-US" dirty="0">
                <a:latin typeface="+mn-lt"/>
              </a:rPr>
              <a:t>Thank you</a:t>
            </a:r>
            <a:endParaRPr lang="en-SG" dirty="0">
              <a:latin typeface="+mn-lt"/>
            </a:endParaRPr>
          </a:p>
        </p:txBody>
      </p:sp>
      <p:pic>
        <p:nvPicPr>
          <p:cNvPr id="5" name="Picture 4">
            <a:extLst>
              <a:ext uri="{FF2B5EF4-FFF2-40B4-BE49-F238E27FC236}">
                <a16:creationId xmlns:a16="http://schemas.microsoft.com/office/drawing/2014/main" id="{D572DC85-98A9-F7EB-0786-F2DA6F52B6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1059731"/>
            <a:ext cx="6553200" cy="4629862"/>
          </a:xfrm>
          <a:prstGeom prst="rect">
            <a:avLst/>
          </a:prstGeom>
        </p:spPr>
      </p:pic>
    </p:spTree>
    <p:extLst>
      <p:ext uri="{BB962C8B-B14F-4D97-AF65-F5344CB8AC3E}">
        <p14:creationId xmlns:p14="http://schemas.microsoft.com/office/powerpoint/2010/main" val="2232395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9163" y="588009"/>
            <a:ext cx="6790689" cy="321242"/>
          </a:xfrm>
          <a:prstGeom prst="rect">
            <a:avLst/>
          </a:prstGeom>
        </p:spPr>
        <p:txBody>
          <a:bodyPr vert="horz" wrap="square" lIns="0" tIns="13335" rIns="0" bIns="0" rtlCol="0">
            <a:spAutoFit/>
          </a:bodyPr>
          <a:lstStyle/>
          <a:p>
            <a:pPr marL="400685">
              <a:lnSpc>
                <a:spcPct val="100000"/>
              </a:lnSpc>
              <a:spcBef>
                <a:spcPts val="105"/>
              </a:spcBef>
            </a:pPr>
            <a:r>
              <a:rPr lang="en-US" spc="-10" dirty="0">
                <a:latin typeface="Calibri"/>
                <a:cs typeface="Calibri"/>
              </a:rPr>
              <a:t>Problem Definition</a:t>
            </a:r>
            <a:endParaRPr spc="-10" dirty="0">
              <a:latin typeface="Calibri"/>
              <a:cs typeface="Calibri"/>
            </a:endParaRPr>
          </a:p>
        </p:txBody>
      </p:sp>
      <p:sp>
        <p:nvSpPr>
          <p:cNvPr id="3" name="object 3"/>
          <p:cNvSpPr txBox="1">
            <a:spLocks noGrp="1"/>
          </p:cNvSpPr>
          <p:nvPr>
            <p:ph type="body" idx="1"/>
          </p:nvPr>
        </p:nvSpPr>
        <p:spPr>
          <a:xfrm>
            <a:off x="957783" y="1190685"/>
            <a:ext cx="5001260" cy="2414122"/>
          </a:xfrm>
          <a:prstGeom prst="rect">
            <a:avLst/>
          </a:prstGeom>
        </p:spPr>
        <p:txBody>
          <a:bodyPr vert="horz" wrap="square" lIns="0" tIns="165735" rIns="0" bIns="0" rtlCol="0">
            <a:spAutoFit/>
          </a:bodyPr>
          <a:lstStyle/>
          <a:p>
            <a:pPr marL="128270" indent="-115570">
              <a:lnSpc>
                <a:spcPct val="100000"/>
              </a:lnSpc>
              <a:spcBef>
                <a:spcPts val="1305"/>
              </a:spcBef>
              <a:buClr>
                <a:srgbClr val="766F4B"/>
              </a:buClr>
              <a:buFont typeface="Arial"/>
              <a:buChar char="•"/>
              <a:tabLst>
                <a:tab pos="128270" algn="l"/>
              </a:tabLst>
            </a:pPr>
            <a:r>
              <a:rPr lang="en-US" spc="-10" dirty="0"/>
              <a:t>MDIS Campus will be shifting from Queenstown to Eunos in the first quarter of 2027.</a:t>
            </a:r>
            <a:endParaRPr spc="-10" dirty="0"/>
          </a:p>
          <a:p>
            <a:pPr marL="128270" indent="-115570">
              <a:lnSpc>
                <a:spcPct val="100000"/>
              </a:lnSpc>
              <a:spcBef>
                <a:spcPts val="1205"/>
              </a:spcBef>
              <a:buClr>
                <a:srgbClr val="766F4B"/>
              </a:buClr>
              <a:buFont typeface="Arial"/>
              <a:buChar char="•"/>
              <a:tabLst>
                <a:tab pos="128270" algn="l"/>
              </a:tabLst>
            </a:pPr>
            <a:r>
              <a:rPr lang="en-US" spc="-10" dirty="0"/>
              <a:t>New campus is strategically located and well-connected via public transport (i.e. buses and MRT)</a:t>
            </a:r>
            <a:endParaRPr spc="-10" dirty="0"/>
          </a:p>
          <a:p>
            <a:pPr marL="128270" indent="-115570">
              <a:lnSpc>
                <a:spcPct val="100000"/>
              </a:lnSpc>
              <a:spcBef>
                <a:spcPts val="1200"/>
              </a:spcBef>
              <a:buClr>
                <a:srgbClr val="766F4B"/>
              </a:buClr>
              <a:buFont typeface="Arial"/>
              <a:buChar char="•"/>
              <a:tabLst>
                <a:tab pos="128270" algn="l"/>
              </a:tabLst>
            </a:pPr>
            <a:r>
              <a:rPr lang="en-US" spc="-10" dirty="0"/>
              <a:t>However, there is a need to provide value-added services to draw the MDIS community into Resource Hub.</a:t>
            </a:r>
            <a:endParaRPr spc="-10" dirty="0"/>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89535">
              <a:lnSpc>
                <a:spcPts val="865"/>
              </a:lnSpc>
            </a:pPr>
            <a:fld id="{81D60167-4931-47E6-BA6A-407CBD079E47}" type="slidenum">
              <a:rPr spc="-50" dirty="0"/>
              <a:t>2</a:t>
            </a:fld>
            <a:endParaRPr spc="-50" dirty="0"/>
          </a:p>
        </p:txBody>
      </p:sp>
      <p:pic>
        <p:nvPicPr>
          <p:cNvPr id="8" name="Picture 7">
            <a:extLst>
              <a:ext uri="{FF2B5EF4-FFF2-40B4-BE49-F238E27FC236}">
                <a16:creationId xmlns:a16="http://schemas.microsoft.com/office/drawing/2014/main" id="{90C8893A-4533-1832-8FC4-0434A05B777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10200" y="3482566"/>
            <a:ext cx="3733800" cy="2232434"/>
          </a:xfrm>
          <a:prstGeom prst="rect">
            <a:avLst/>
          </a:prstGeom>
        </p:spPr>
      </p:pic>
      <p:pic>
        <p:nvPicPr>
          <p:cNvPr id="10" name="Picture 9">
            <a:extLst>
              <a:ext uri="{FF2B5EF4-FFF2-40B4-BE49-F238E27FC236}">
                <a16:creationId xmlns:a16="http://schemas.microsoft.com/office/drawing/2014/main" id="{1EFC2DB7-9FE8-6FF2-3410-F8024A447F7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3999759"/>
            <a:ext cx="3487476" cy="171524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178F7-C415-2256-73B4-12E9669FFC68}"/>
              </a:ext>
            </a:extLst>
          </p:cNvPr>
          <p:cNvSpPr>
            <a:spLocks noGrp="1"/>
          </p:cNvSpPr>
          <p:nvPr>
            <p:ph type="title"/>
          </p:nvPr>
        </p:nvSpPr>
        <p:spPr>
          <a:xfrm>
            <a:off x="569163" y="588009"/>
            <a:ext cx="6790689" cy="307777"/>
          </a:xfrm>
        </p:spPr>
        <p:txBody>
          <a:bodyPr/>
          <a:lstStyle/>
          <a:p>
            <a:r>
              <a:rPr lang="en-US" dirty="0">
                <a:latin typeface="+mn-lt"/>
              </a:rPr>
              <a:t>Problem Definition</a:t>
            </a:r>
            <a:endParaRPr lang="en-SG" dirty="0">
              <a:latin typeface="+mn-lt"/>
            </a:endParaRPr>
          </a:p>
        </p:txBody>
      </p:sp>
      <p:sp>
        <p:nvSpPr>
          <p:cNvPr id="4" name="Explosion: 8 Points 3">
            <a:extLst>
              <a:ext uri="{FF2B5EF4-FFF2-40B4-BE49-F238E27FC236}">
                <a16:creationId xmlns:a16="http://schemas.microsoft.com/office/drawing/2014/main" id="{578E1846-50E9-F816-8A8D-48E265F159B6}"/>
              </a:ext>
            </a:extLst>
          </p:cNvPr>
          <p:cNvSpPr/>
          <p:nvPr/>
        </p:nvSpPr>
        <p:spPr>
          <a:xfrm>
            <a:off x="1143000" y="1181100"/>
            <a:ext cx="7239000" cy="3886200"/>
          </a:xfrm>
          <a:prstGeom prst="irregularSeal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TextBox 4">
            <a:extLst>
              <a:ext uri="{FF2B5EF4-FFF2-40B4-BE49-F238E27FC236}">
                <a16:creationId xmlns:a16="http://schemas.microsoft.com/office/drawing/2014/main" id="{F70939F6-384B-B65B-B5FE-70FDA9271541}"/>
              </a:ext>
            </a:extLst>
          </p:cNvPr>
          <p:cNvSpPr txBox="1"/>
          <p:nvPr/>
        </p:nvSpPr>
        <p:spPr>
          <a:xfrm>
            <a:off x="3276600" y="2552700"/>
            <a:ext cx="3810000" cy="954107"/>
          </a:xfrm>
          <a:prstGeom prst="rect">
            <a:avLst/>
          </a:prstGeom>
          <a:noFill/>
        </p:spPr>
        <p:txBody>
          <a:bodyPr wrap="square" rtlCol="0">
            <a:spAutoFit/>
          </a:bodyPr>
          <a:lstStyle/>
          <a:p>
            <a:r>
              <a:rPr lang="en-US" sz="2800" dirty="0">
                <a:latin typeface="+mn-lt"/>
              </a:rPr>
              <a:t>How can this be achieved?</a:t>
            </a:r>
            <a:endParaRPr lang="en-SG" sz="2800" dirty="0">
              <a:latin typeface="+mn-lt"/>
            </a:endParaRPr>
          </a:p>
        </p:txBody>
      </p:sp>
    </p:spTree>
    <p:extLst>
      <p:ext uri="{BB962C8B-B14F-4D97-AF65-F5344CB8AC3E}">
        <p14:creationId xmlns:p14="http://schemas.microsoft.com/office/powerpoint/2010/main" val="36831158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23442-D9CE-0096-A54D-532EDF1FDF9F}"/>
              </a:ext>
            </a:extLst>
          </p:cNvPr>
          <p:cNvSpPr>
            <a:spLocks noGrp="1"/>
          </p:cNvSpPr>
          <p:nvPr>
            <p:ph type="title"/>
          </p:nvPr>
        </p:nvSpPr>
        <p:spPr>
          <a:xfrm>
            <a:off x="569163" y="588009"/>
            <a:ext cx="6790689" cy="307777"/>
          </a:xfrm>
        </p:spPr>
        <p:txBody>
          <a:bodyPr/>
          <a:lstStyle/>
          <a:p>
            <a:r>
              <a:rPr lang="en-US" dirty="0">
                <a:latin typeface="+mn-lt"/>
              </a:rPr>
              <a:t>Strategic Solution</a:t>
            </a:r>
            <a:endParaRPr lang="en-SG" dirty="0">
              <a:latin typeface="+mn-lt"/>
            </a:endParaRPr>
          </a:p>
        </p:txBody>
      </p:sp>
      <p:sp>
        <p:nvSpPr>
          <p:cNvPr id="3" name="Text Placeholder 2">
            <a:extLst>
              <a:ext uri="{FF2B5EF4-FFF2-40B4-BE49-F238E27FC236}">
                <a16:creationId xmlns:a16="http://schemas.microsoft.com/office/drawing/2014/main" id="{B51215C3-1512-0361-31AC-E7DF8041BA39}"/>
              </a:ext>
            </a:extLst>
          </p:cNvPr>
          <p:cNvSpPr>
            <a:spLocks noGrp="1"/>
          </p:cNvSpPr>
          <p:nvPr>
            <p:ph type="body" idx="1"/>
          </p:nvPr>
        </p:nvSpPr>
        <p:spPr>
          <a:xfrm>
            <a:off x="957783" y="1190685"/>
            <a:ext cx="5001260" cy="553998"/>
          </a:xfrm>
        </p:spPr>
        <p:txBody>
          <a:bodyPr/>
          <a:lstStyle/>
          <a:p>
            <a:pPr marL="285750" indent="-285750">
              <a:buFont typeface="Arial" panose="020B0604020202020204" pitchFamily="34" charset="0"/>
              <a:buChar char="•"/>
            </a:pPr>
            <a:r>
              <a:rPr lang="en-US" spc="-10" dirty="0"/>
              <a:t>Acquisition of 2 PressReader terminals</a:t>
            </a:r>
          </a:p>
          <a:p>
            <a:endParaRPr lang="en-SG" dirty="0"/>
          </a:p>
        </p:txBody>
      </p:sp>
      <p:pic>
        <p:nvPicPr>
          <p:cNvPr id="5" name="Picture 4">
            <a:extLst>
              <a:ext uri="{FF2B5EF4-FFF2-40B4-BE49-F238E27FC236}">
                <a16:creationId xmlns:a16="http://schemas.microsoft.com/office/drawing/2014/main" id="{4D02B051-6154-B422-6304-F3BA811695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7783" y="1638300"/>
            <a:ext cx="3995217" cy="1225200"/>
          </a:xfrm>
          <a:prstGeom prst="rect">
            <a:avLst/>
          </a:prstGeom>
        </p:spPr>
      </p:pic>
      <p:pic>
        <p:nvPicPr>
          <p:cNvPr id="7" name="Picture 6">
            <a:extLst>
              <a:ext uri="{FF2B5EF4-FFF2-40B4-BE49-F238E27FC236}">
                <a16:creationId xmlns:a16="http://schemas.microsoft.com/office/drawing/2014/main" id="{D5A32873-7716-48E7-A4FF-AB6C153443A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05000" y="2881224"/>
            <a:ext cx="4974564" cy="2833776"/>
          </a:xfrm>
          <a:prstGeom prst="rect">
            <a:avLst/>
          </a:prstGeom>
        </p:spPr>
      </p:pic>
    </p:spTree>
    <p:extLst>
      <p:ext uri="{BB962C8B-B14F-4D97-AF65-F5344CB8AC3E}">
        <p14:creationId xmlns:p14="http://schemas.microsoft.com/office/powerpoint/2010/main" val="2046513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6D75A8-7531-4616-42FE-0F66237113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B33300-6121-AE72-8C91-496119489B58}"/>
              </a:ext>
            </a:extLst>
          </p:cNvPr>
          <p:cNvSpPr>
            <a:spLocks noGrp="1"/>
          </p:cNvSpPr>
          <p:nvPr>
            <p:ph type="title"/>
          </p:nvPr>
        </p:nvSpPr>
        <p:spPr>
          <a:xfrm>
            <a:off x="569163" y="588009"/>
            <a:ext cx="6790689" cy="307777"/>
          </a:xfrm>
        </p:spPr>
        <p:txBody>
          <a:bodyPr/>
          <a:lstStyle/>
          <a:p>
            <a:r>
              <a:rPr lang="en-US" dirty="0">
                <a:latin typeface="+mn-lt"/>
              </a:rPr>
              <a:t>Strategic Solution</a:t>
            </a:r>
            <a:endParaRPr lang="en-SG" dirty="0">
              <a:latin typeface="+mn-lt"/>
            </a:endParaRPr>
          </a:p>
        </p:txBody>
      </p:sp>
      <p:sp>
        <p:nvSpPr>
          <p:cNvPr id="3" name="Text Placeholder 2">
            <a:extLst>
              <a:ext uri="{FF2B5EF4-FFF2-40B4-BE49-F238E27FC236}">
                <a16:creationId xmlns:a16="http://schemas.microsoft.com/office/drawing/2014/main" id="{3F6071D3-AC26-4C36-DF65-39FA7AD3D078}"/>
              </a:ext>
            </a:extLst>
          </p:cNvPr>
          <p:cNvSpPr>
            <a:spLocks noGrp="1"/>
          </p:cNvSpPr>
          <p:nvPr>
            <p:ph type="body" idx="1"/>
          </p:nvPr>
        </p:nvSpPr>
        <p:spPr>
          <a:xfrm>
            <a:off x="957783" y="1190685"/>
            <a:ext cx="5001260" cy="553998"/>
          </a:xfrm>
        </p:spPr>
        <p:txBody>
          <a:bodyPr/>
          <a:lstStyle/>
          <a:p>
            <a:pPr marL="285750" indent="-285750">
              <a:buFont typeface="Arial" panose="020B0604020202020204" pitchFamily="34" charset="0"/>
              <a:buChar char="•"/>
            </a:pPr>
            <a:r>
              <a:rPr lang="en-US" spc="-10" dirty="0"/>
              <a:t>Acquisition of 1 Bloomberg terminal</a:t>
            </a:r>
          </a:p>
          <a:p>
            <a:endParaRPr lang="en-SG" dirty="0"/>
          </a:p>
        </p:txBody>
      </p:sp>
      <p:pic>
        <p:nvPicPr>
          <p:cNvPr id="6" name="Picture 5">
            <a:extLst>
              <a:ext uri="{FF2B5EF4-FFF2-40B4-BE49-F238E27FC236}">
                <a16:creationId xmlns:a16="http://schemas.microsoft.com/office/drawing/2014/main" id="{AE701D0B-DD91-1081-F19D-1F83506EC2A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95550" y="1562100"/>
            <a:ext cx="4152900" cy="4152900"/>
          </a:xfrm>
          <a:prstGeom prst="rect">
            <a:avLst/>
          </a:prstGeom>
        </p:spPr>
      </p:pic>
    </p:spTree>
    <p:extLst>
      <p:ext uri="{BB962C8B-B14F-4D97-AF65-F5344CB8AC3E}">
        <p14:creationId xmlns:p14="http://schemas.microsoft.com/office/powerpoint/2010/main" val="3268456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752877-1EC3-3100-B679-70D0AC2881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B06F82-A03A-D332-9C01-9D23B55235D1}"/>
              </a:ext>
            </a:extLst>
          </p:cNvPr>
          <p:cNvSpPr>
            <a:spLocks noGrp="1"/>
          </p:cNvSpPr>
          <p:nvPr>
            <p:ph type="title"/>
          </p:nvPr>
        </p:nvSpPr>
        <p:spPr>
          <a:xfrm>
            <a:off x="569163" y="588009"/>
            <a:ext cx="6790689" cy="307777"/>
          </a:xfrm>
        </p:spPr>
        <p:txBody>
          <a:bodyPr/>
          <a:lstStyle/>
          <a:p>
            <a:r>
              <a:rPr lang="en-US" dirty="0">
                <a:latin typeface="+mn-lt"/>
              </a:rPr>
              <a:t>Compelling Narrative</a:t>
            </a:r>
            <a:endParaRPr lang="en-SG" dirty="0">
              <a:latin typeface="+mn-lt"/>
            </a:endParaRPr>
          </a:p>
        </p:txBody>
      </p:sp>
      <p:sp>
        <p:nvSpPr>
          <p:cNvPr id="3" name="Text Placeholder 2">
            <a:extLst>
              <a:ext uri="{FF2B5EF4-FFF2-40B4-BE49-F238E27FC236}">
                <a16:creationId xmlns:a16="http://schemas.microsoft.com/office/drawing/2014/main" id="{C66D6608-81DF-4315-EA37-C5C56E3A64C7}"/>
              </a:ext>
            </a:extLst>
          </p:cNvPr>
          <p:cNvSpPr>
            <a:spLocks noGrp="1"/>
          </p:cNvSpPr>
          <p:nvPr>
            <p:ph type="body" idx="1"/>
          </p:nvPr>
        </p:nvSpPr>
        <p:spPr>
          <a:xfrm>
            <a:off x="957783" y="1190685"/>
            <a:ext cx="5001260" cy="3600986"/>
          </a:xfrm>
        </p:spPr>
        <p:txBody>
          <a:bodyPr/>
          <a:lstStyle/>
          <a:p>
            <a:pPr marL="285750" indent="-285750">
              <a:buFont typeface="Arial" panose="020B0604020202020204" pitchFamily="34" charset="0"/>
              <a:buChar char="•"/>
            </a:pPr>
            <a:r>
              <a:rPr lang="en-US" spc="-10" dirty="0"/>
              <a:t>Currently, at MDIS@Queenstown, library users have access to physical copies of The Straits Times and The Business Times.</a:t>
            </a:r>
          </a:p>
          <a:p>
            <a:pPr marL="285750" indent="-285750">
              <a:buFont typeface="Arial" panose="020B0604020202020204" pitchFamily="34" charset="0"/>
              <a:buChar char="•"/>
            </a:pPr>
            <a:endParaRPr lang="en-US" spc="-10" dirty="0"/>
          </a:p>
          <a:p>
            <a:pPr marL="285750" indent="-285750">
              <a:buFont typeface="Arial" panose="020B0604020202020204" pitchFamily="34" charset="0"/>
              <a:buChar char="•"/>
            </a:pPr>
            <a:r>
              <a:rPr lang="en-US" spc="-10" dirty="0"/>
              <a:t>However, library patrons are not inclined to pick up the physical newspaper for reading.</a:t>
            </a:r>
          </a:p>
          <a:p>
            <a:pPr marL="285750" indent="-285750">
              <a:buFont typeface="Arial" panose="020B0604020202020204" pitchFamily="34" charset="0"/>
              <a:buChar char="•"/>
            </a:pPr>
            <a:endParaRPr lang="en-US" spc="-10" dirty="0"/>
          </a:p>
          <a:p>
            <a:pPr marL="285750" indent="-285750">
              <a:buFont typeface="Arial" panose="020B0604020202020204" pitchFamily="34" charset="0"/>
              <a:buChar char="•"/>
            </a:pPr>
            <a:r>
              <a:rPr lang="en-US" spc="-10" dirty="0"/>
              <a:t>When we implement the PressReader terminals at MDIS@Changi, MDIS staff and students will have seamless access to both local and overseas newspapers and magazines, leading to greater current affairs awareness and supporting our institution’s goal of Lifelong Learning.</a:t>
            </a:r>
          </a:p>
        </p:txBody>
      </p:sp>
    </p:spTree>
    <p:extLst>
      <p:ext uri="{BB962C8B-B14F-4D97-AF65-F5344CB8AC3E}">
        <p14:creationId xmlns:p14="http://schemas.microsoft.com/office/powerpoint/2010/main" val="2169756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CCDF11-158B-E722-EF5D-9067ACEA65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3722A2-331A-05A7-2193-1418AC49EAE5}"/>
              </a:ext>
            </a:extLst>
          </p:cNvPr>
          <p:cNvSpPr>
            <a:spLocks noGrp="1"/>
          </p:cNvSpPr>
          <p:nvPr>
            <p:ph type="title"/>
          </p:nvPr>
        </p:nvSpPr>
        <p:spPr>
          <a:xfrm>
            <a:off x="569163" y="588009"/>
            <a:ext cx="6790689" cy="307777"/>
          </a:xfrm>
        </p:spPr>
        <p:txBody>
          <a:bodyPr/>
          <a:lstStyle/>
          <a:p>
            <a:r>
              <a:rPr lang="en-US" dirty="0">
                <a:latin typeface="+mn-lt"/>
              </a:rPr>
              <a:t>Compelling Narrative</a:t>
            </a:r>
            <a:endParaRPr lang="en-SG" dirty="0">
              <a:latin typeface="+mn-lt"/>
            </a:endParaRPr>
          </a:p>
        </p:txBody>
      </p:sp>
      <p:sp>
        <p:nvSpPr>
          <p:cNvPr id="3" name="Text Placeholder 2">
            <a:extLst>
              <a:ext uri="{FF2B5EF4-FFF2-40B4-BE49-F238E27FC236}">
                <a16:creationId xmlns:a16="http://schemas.microsoft.com/office/drawing/2014/main" id="{34A86445-3222-E529-C2AE-E36CE93F7FE2}"/>
              </a:ext>
            </a:extLst>
          </p:cNvPr>
          <p:cNvSpPr>
            <a:spLocks noGrp="1"/>
          </p:cNvSpPr>
          <p:nvPr>
            <p:ph type="body" idx="1"/>
          </p:nvPr>
        </p:nvSpPr>
        <p:spPr>
          <a:xfrm>
            <a:off x="957783" y="1190685"/>
            <a:ext cx="5001260" cy="1938992"/>
          </a:xfrm>
        </p:spPr>
        <p:txBody>
          <a:bodyPr/>
          <a:lstStyle/>
          <a:p>
            <a:pPr marL="285750" indent="-285750">
              <a:buFont typeface="Arial" panose="020B0604020202020204" pitchFamily="34" charset="0"/>
              <a:buChar char="•"/>
            </a:pPr>
            <a:r>
              <a:rPr lang="en-US" spc="-10" dirty="0"/>
              <a:t>When we implement the Bloomberg terminal in Resource Hub at MDIS@Changi, the MDIS community, in particular students from the School of Business, will be drawn into the library, thus contributing to increased footfall and supporting the development of entrepreneurial spirit amongst students. </a:t>
            </a:r>
          </a:p>
        </p:txBody>
      </p:sp>
    </p:spTree>
    <p:extLst>
      <p:ext uri="{BB962C8B-B14F-4D97-AF65-F5344CB8AC3E}">
        <p14:creationId xmlns:p14="http://schemas.microsoft.com/office/powerpoint/2010/main" val="1832297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EDC33-D6E6-503B-FC19-095D05DB5F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141DA1-40B8-0AD0-9D60-A23E7433F6AF}"/>
              </a:ext>
            </a:extLst>
          </p:cNvPr>
          <p:cNvSpPr>
            <a:spLocks noGrp="1"/>
          </p:cNvSpPr>
          <p:nvPr>
            <p:ph type="title"/>
          </p:nvPr>
        </p:nvSpPr>
        <p:spPr>
          <a:xfrm>
            <a:off x="569163" y="588009"/>
            <a:ext cx="6790689" cy="307777"/>
          </a:xfrm>
        </p:spPr>
        <p:txBody>
          <a:bodyPr/>
          <a:lstStyle/>
          <a:p>
            <a:r>
              <a:rPr lang="en-US" dirty="0">
                <a:latin typeface="+mn-lt"/>
              </a:rPr>
              <a:t>Call to Action</a:t>
            </a:r>
            <a:endParaRPr lang="en-SG" dirty="0">
              <a:latin typeface="+mn-lt"/>
            </a:endParaRPr>
          </a:p>
        </p:txBody>
      </p:sp>
      <p:sp>
        <p:nvSpPr>
          <p:cNvPr id="3" name="Text Placeholder 2">
            <a:extLst>
              <a:ext uri="{FF2B5EF4-FFF2-40B4-BE49-F238E27FC236}">
                <a16:creationId xmlns:a16="http://schemas.microsoft.com/office/drawing/2014/main" id="{379FBA6A-B8CC-668F-6104-550079CC5C65}"/>
              </a:ext>
            </a:extLst>
          </p:cNvPr>
          <p:cNvSpPr>
            <a:spLocks noGrp="1"/>
          </p:cNvSpPr>
          <p:nvPr>
            <p:ph type="body" idx="1"/>
          </p:nvPr>
        </p:nvSpPr>
        <p:spPr>
          <a:xfrm>
            <a:off x="957783" y="1190685"/>
            <a:ext cx="5001260" cy="1107996"/>
          </a:xfrm>
        </p:spPr>
        <p:txBody>
          <a:bodyPr/>
          <a:lstStyle/>
          <a:p>
            <a:pPr marL="285750" indent="-285750">
              <a:buFont typeface="Arial" panose="020B0604020202020204" pitchFamily="34" charset="0"/>
              <a:buChar char="•"/>
            </a:pPr>
            <a:r>
              <a:rPr lang="en-US" spc="-10" dirty="0"/>
              <a:t>For the PressReader terminal acquisition, I will need to contact PressReader vendor via online contact form after obtaining my Department Head’s approval.</a:t>
            </a:r>
          </a:p>
        </p:txBody>
      </p:sp>
      <p:pic>
        <p:nvPicPr>
          <p:cNvPr id="5" name="Picture 4">
            <a:extLst>
              <a:ext uri="{FF2B5EF4-FFF2-40B4-BE49-F238E27FC236}">
                <a16:creationId xmlns:a16="http://schemas.microsoft.com/office/drawing/2014/main" id="{296ADAB0-24F9-4A0C-4332-B198D674945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96134" y="2298681"/>
            <a:ext cx="5948210" cy="3416319"/>
          </a:xfrm>
          <a:prstGeom prst="rect">
            <a:avLst/>
          </a:prstGeom>
        </p:spPr>
      </p:pic>
    </p:spTree>
    <p:extLst>
      <p:ext uri="{BB962C8B-B14F-4D97-AF65-F5344CB8AC3E}">
        <p14:creationId xmlns:p14="http://schemas.microsoft.com/office/powerpoint/2010/main" val="1830172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246CBE-32E3-205F-DADE-48285E3C74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3DFB13-2F45-8C32-A066-8FA5D3BCC064}"/>
              </a:ext>
            </a:extLst>
          </p:cNvPr>
          <p:cNvSpPr>
            <a:spLocks noGrp="1"/>
          </p:cNvSpPr>
          <p:nvPr>
            <p:ph type="title"/>
          </p:nvPr>
        </p:nvSpPr>
        <p:spPr>
          <a:xfrm>
            <a:off x="569163" y="588009"/>
            <a:ext cx="6790689" cy="307777"/>
          </a:xfrm>
        </p:spPr>
        <p:txBody>
          <a:bodyPr/>
          <a:lstStyle/>
          <a:p>
            <a:r>
              <a:rPr lang="en-US" dirty="0">
                <a:latin typeface="+mn-lt"/>
              </a:rPr>
              <a:t>Call to Action</a:t>
            </a:r>
            <a:endParaRPr lang="en-SG" dirty="0">
              <a:latin typeface="+mn-lt"/>
            </a:endParaRPr>
          </a:p>
        </p:txBody>
      </p:sp>
      <p:sp>
        <p:nvSpPr>
          <p:cNvPr id="3" name="Text Placeholder 2">
            <a:extLst>
              <a:ext uri="{FF2B5EF4-FFF2-40B4-BE49-F238E27FC236}">
                <a16:creationId xmlns:a16="http://schemas.microsoft.com/office/drawing/2014/main" id="{7E918ACE-74C5-43AA-6273-79747E5249F2}"/>
              </a:ext>
            </a:extLst>
          </p:cNvPr>
          <p:cNvSpPr>
            <a:spLocks noGrp="1"/>
          </p:cNvSpPr>
          <p:nvPr>
            <p:ph type="body" idx="1"/>
          </p:nvPr>
        </p:nvSpPr>
        <p:spPr>
          <a:xfrm>
            <a:off x="957782" y="1190685"/>
            <a:ext cx="5671617" cy="1107996"/>
          </a:xfrm>
        </p:spPr>
        <p:txBody>
          <a:bodyPr/>
          <a:lstStyle/>
          <a:p>
            <a:pPr marL="285750" indent="-285750">
              <a:buFont typeface="Arial" panose="020B0604020202020204" pitchFamily="34" charset="0"/>
              <a:buChar char="•"/>
            </a:pPr>
            <a:r>
              <a:rPr lang="en-US" spc="-10" dirty="0"/>
              <a:t>For the Bloomberg terminal acquisition, I will need to submit a query online via Bloomberg website, once Resource Hub has re-located to MDIS@Changi</a:t>
            </a:r>
          </a:p>
        </p:txBody>
      </p:sp>
      <p:pic>
        <p:nvPicPr>
          <p:cNvPr id="6" name="Picture 5">
            <a:extLst>
              <a:ext uri="{FF2B5EF4-FFF2-40B4-BE49-F238E27FC236}">
                <a16:creationId xmlns:a16="http://schemas.microsoft.com/office/drawing/2014/main" id="{0E161229-3D58-E373-98D8-9695C304C5B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47800" y="2019300"/>
            <a:ext cx="6616186" cy="3695700"/>
          </a:xfrm>
          <a:prstGeom prst="rect">
            <a:avLst/>
          </a:prstGeom>
        </p:spPr>
      </p:pic>
    </p:spTree>
    <p:extLst>
      <p:ext uri="{BB962C8B-B14F-4D97-AF65-F5344CB8AC3E}">
        <p14:creationId xmlns:p14="http://schemas.microsoft.com/office/powerpoint/2010/main" val="33996790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66</TotalTime>
  <Words>304</Words>
  <Application>Microsoft Office PowerPoint</Application>
  <PresentationFormat>On-screen Show (16:10)</PresentationFormat>
  <Paragraphs>27</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ELLSSA 2025 Issue Pitch (To increase library footfall at MDIS@Changi)</vt:lpstr>
      <vt:lpstr>Problem Definition</vt:lpstr>
      <vt:lpstr>Problem Definition</vt:lpstr>
      <vt:lpstr>Strategic Solution</vt:lpstr>
      <vt:lpstr>Strategic Solution</vt:lpstr>
      <vt:lpstr>Compelling Narrative</vt:lpstr>
      <vt:lpstr>Compelling Narrative</vt:lpstr>
      <vt:lpstr>Call to Action</vt:lpstr>
      <vt:lpstr>Call to Action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SMU Powerpoint Template</dc:title>
  <dc:creator>Vivien Lee</dc:creator>
  <cp:lastModifiedBy>Benjamin Wong</cp:lastModifiedBy>
  <cp:revision>3</cp:revision>
  <dcterms:created xsi:type="dcterms:W3CDTF">2025-07-08T11:50:11Z</dcterms:created>
  <dcterms:modified xsi:type="dcterms:W3CDTF">2025-07-08T12:59:15Z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2025-06-10T00:00:00Z</vt:filetime>
  </property>
  <property fmtid="{D5CDD505-2E9C-101B-9397-08002B2CF9AE}" pid="3" name="Creator">
    <vt:lpwstr>Microsoft® PowerPoint® for Microsoft 365</vt:lpwstr>
  </property>
  <property fmtid="{D5CDD505-2E9C-101B-9397-08002B2CF9AE}" pid="4" name="LastSaved">
    <vt:filetime>2025-07-08T00:00:00Z</vt:filetime>
  </property>
  <property fmtid="{D5CDD505-2E9C-101B-9397-08002B2CF9AE}" pid="5" name="MSIP_Label_1e756f9c-e3e7-4810-90da-ea6bfb97c434_Enabled">
    <vt:lpwstr>true</vt:lpwstr>
  </property>
  <property fmtid="{D5CDD505-2E9C-101B-9397-08002B2CF9AE}" pid="6" name="MSIP_Label_1e756f9c-e3e7-4810-90da-ea6bfb97c434_Method">
    <vt:lpwstr>Privileged</vt:lpwstr>
  </property>
  <property fmtid="{D5CDD505-2E9C-101B-9397-08002B2CF9AE}" pid="7" name="MSIP_Label_1e756f9c-e3e7-4810-90da-ea6bfb97c434_SiteId">
    <vt:lpwstr>c98a79ca-5a9a-4791-a243-f06afd67464d</vt:lpwstr>
  </property>
  <property fmtid="{D5CDD505-2E9C-101B-9397-08002B2CF9AE}" pid="8" name="Producer">
    <vt:lpwstr>Microsoft® PowerPoint® for Microsoft 365</vt:lpwstr>
  </property>
</Properties>
</file>